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Canva Sans" panose="020B0503030501040103" pitchFamily="34" charset="0"/>
      <p:regular r:id="rId15"/>
    </p:embeddedFon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Bold" pitchFamily="2" charset="77"/>
      <p:regular r:id="rId20"/>
      <p:bold r:id="rId21"/>
    </p:embeddedFont>
    <p:embeddedFont>
      <p:font typeface="Noto Serif Display" panose="02020502080505020204" pitchFamily="18" charset="0"/>
      <p:regular r:id="rId22"/>
    </p:embeddedFont>
    <p:embeddedFont>
      <p:font typeface="Noto Serif Display Bold" panose="02020802080505020204" pitchFamily="18" charset="0"/>
      <p:regular r:id="rId23"/>
      <p:bold r:id="rId24"/>
    </p:embeddedFont>
    <p:embeddedFont>
      <p:font typeface="Noto Serif Ethiopic" panose="02020502060505020204" pitchFamily="18" charset="0"/>
      <p:regular r:id="rId25"/>
    </p:embeddedFont>
    <p:embeddedFont>
      <p:font typeface="Noto Serif Ethiopic Bold" panose="02020502060505020204" pitchFamily="18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4694" autoAdjust="0"/>
  </p:normalViewPr>
  <p:slideViewPr>
    <p:cSldViewPr>
      <p:cViewPr varScale="1">
        <p:scale>
          <a:sx n="51" d="100"/>
          <a:sy n="51" d="100"/>
        </p:scale>
        <p:origin x="264" y="1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919" b="-107919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TextBox 3"/>
          <p:cNvSpPr txBox="1"/>
          <p:nvPr/>
        </p:nvSpPr>
        <p:spPr>
          <a:xfrm>
            <a:off x="4963174" y="2390775"/>
            <a:ext cx="8361651" cy="222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 dirty="0">
                <a:solidFill>
                  <a:srgbClr val="F8EDE3"/>
                </a:solidFill>
                <a:latin typeface="Noto Serif Display"/>
              </a:rPr>
              <a:t>MUSEACO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1122" y="6300514"/>
            <a:ext cx="13405756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3999" spc="335">
                <a:solidFill>
                  <a:srgbClr val="F8EDE3"/>
                </a:solidFill>
                <a:latin typeface="Noto Serif Ethiopic Bold"/>
              </a:rPr>
              <a:t>DATA-DRIVEN SYNERGY FOR PERFECT BRAND-ARTIST COLLABORATIONS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94571" y="8982119"/>
            <a:ext cx="18677142" cy="87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2989" spc="448">
                <a:solidFill>
                  <a:srgbClr val="F8EDE3"/>
                </a:solidFill>
                <a:latin typeface="Montserrat"/>
              </a:rPr>
              <a:t>TEAM 03</a:t>
            </a:r>
          </a:p>
          <a:p>
            <a:pPr algn="ctr">
              <a:lnSpc>
                <a:spcPts val="2785"/>
              </a:lnSpc>
            </a:pPr>
            <a:r>
              <a:rPr lang="en-US" sz="1989" spc="298">
                <a:solidFill>
                  <a:srgbClr val="F8EDE3"/>
                </a:solidFill>
                <a:latin typeface="Montserrat"/>
              </a:rPr>
              <a:t>Vinayak SINGH,  Sai PAWAR,  Sakshi THOKE,  Jaturaporn NUSATI,  Daniel DE PAULA,  Haotian ZHENG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8661" y="1958975"/>
            <a:ext cx="48306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8EDE3"/>
                </a:solidFill>
                <a:latin typeface="Noto Serif Display"/>
              </a:rPr>
              <a:t>LVMH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49900" y="4546600"/>
            <a:ext cx="678820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430" dirty="0">
                <a:solidFill>
                  <a:srgbClr val="F8EDE3"/>
                </a:solidFill>
                <a:latin typeface="Noto Serif Ethiopic"/>
              </a:rPr>
              <a:t>MUSIC  x  EASY x COLLAB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138486" b="-77352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AutoShape 3"/>
          <p:cNvSpPr/>
          <p:nvPr/>
        </p:nvSpPr>
        <p:spPr>
          <a:xfrm>
            <a:off x="9144000" y="9234487"/>
            <a:ext cx="8115300" cy="0"/>
          </a:xfrm>
          <a:prstGeom prst="line">
            <a:avLst/>
          </a:prstGeom>
          <a:ln w="38100" cap="rnd">
            <a:solidFill>
              <a:srgbClr val="CAC4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H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8133219" cy="10287000"/>
          </a:xfrm>
          <a:prstGeom prst="rect">
            <a:avLst/>
          </a:prstGeom>
          <a:solidFill>
            <a:srgbClr val="122227"/>
          </a:solidFill>
        </p:spPr>
        <p:txBody>
          <a:bodyPr/>
          <a:lstStyle/>
          <a:p>
            <a:endParaRPr lang="en-TH"/>
          </a:p>
        </p:txBody>
      </p:sp>
      <p:sp>
        <p:nvSpPr>
          <p:cNvPr id="5" name="Freeform 5"/>
          <p:cNvSpPr/>
          <p:nvPr/>
        </p:nvSpPr>
        <p:spPr>
          <a:xfrm>
            <a:off x="1770981" y="3019468"/>
            <a:ext cx="5284010" cy="5743489"/>
          </a:xfrm>
          <a:custGeom>
            <a:avLst/>
            <a:gdLst/>
            <a:ahLst/>
            <a:cxnLst/>
            <a:rect l="l" t="t" r="r" b="b"/>
            <a:pathLst>
              <a:path w="5284010" h="5743489">
                <a:moveTo>
                  <a:pt x="0" y="0"/>
                </a:moveTo>
                <a:lnTo>
                  <a:pt x="5284010" y="0"/>
                </a:lnTo>
                <a:lnTo>
                  <a:pt x="5284010" y="5743489"/>
                </a:lnTo>
                <a:lnTo>
                  <a:pt x="0" y="5743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6" name="TextBox 6"/>
          <p:cNvSpPr txBox="1"/>
          <p:nvPr/>
        </p:nvSpPr>
        <p:spPr>
          <a:xfrm>
            <a:off x="10012494" y="3542347"/>
            <a:ext cx="6486552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</a:pPr>
            <a:r>
              <a:rPr lang="en-US" sz="4199" dirty="0">
                <a:solidFill>
                  <a:srgbClr val="E6E6E6"/>
                </a:solidFill>
                <a:latin typeface="Noto Serif Ethiopic Bold"/>
              </a:rPr>
              <a:t>Maturity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12494" y="5675948"/>
            <a:ext cx="648655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</a:pPr>
            <a:r>
              <a:rPr lang="en-US" sz="4200" dirty="0">
                <a:solidFill>
                  <a:srgbClr val="E6E6E6"/>
                </a:solidFill>
                <a:latin typeface="Noto Serif Ethiopic Bold"/>
              </a:rPr>
              <a:t>Termination for Cause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19175"/>
            <a:ext cx="633198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>
                <a:solidFill>
                  <a:srgbClr val="E6E6E6"/>
                </a:solidFill>
                <a:latin typeface="Noto Serif Ethiopic Bold"/>
              </a:rPr>
              <a:t>Contract Termination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144000" y="1033462"/>
            <a:ext cx="8115300" cy="0"/>
          </a:xfrm>
          <a:prstGeom prst="line">
            <a:avLst/>
          </a:prstGeom>
          <a:ln w="38100" cap="rnd">
            <a:solidFill>
              <a:srgbClr val="CAC4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919" b="-107919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Freeform 3"/>
          <p:cNvSpPr/>
          <p:nvPr/>
        </p:nvSpPr>
        <p:spPr>
          <a:xfrm>
            <a:off x="585949" y="4508760"/>
            <a:ext cx="8999659" cy="4749540"/>
          </a:xfrm>
          <a:custGeom>
            <a:avLst/>
            <a:gdLst/>
            <a:ahLst/>
            <a:cxnLst/>
            <a:rect l="l" t="t" r="r" b="b"/>
            <a:pathLst>
              <a:path w="8999659" h="4749540">
                <a:moveTo>
                  <a:pt x="0" y="0"/>
                </a:moveTo>
                <a:lnTo>
                  <a:pt x="8999659" y="0"/>
                </a:lnTo>
                <a:lnTo>
                  <a:pt x="8999659" y="4749540"/>
                </a:lnTo>
                <a:lnTo>
                  <a:pt x="0" y="474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661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4" name="Freeform 4"/>
          <p:cNvSpPr/>
          <p:nvPr/>
        </p:nvSpPr>
        <p:spPr>
          <a:xfrm>
            <a:off x="9585608" y="-786732"/>
            <a:ext cx="8702392" cy="11860463"/>
          </a:xfrm>
          <a:custGeom>
            <a:avLst/>
            <a:gdLst/>
            <a:ahLst/>
            <a:cxnLst/>
            <a:rect l="l" t="t" r="r" b="b"/>
            <a:pathLst>
              <a:path w="8702392" h="11860463">
                <a:moveTo>
                  <a:pt x="0" y="0"/>
                </a:moveTo>
                <a:lnTo>
                  <a:pt x="8702392" y="0"/>
                </a:lnTo>
                <a:lnTo>
                  <a:pt x="8702392" y="11860464"/>
                </a:lnTo>
                <a:lnTo>
                  <a:pt x="0" y="11860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7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5" name="TextBox 5"/>
          <p:cNvSpPr txBox="1"/>
          <p:nvPr/>
        </p:nvSpPr>
        <p:spPr>
          <a:xfrm>
            <a:off x="878168" y="1108195"/>
            <a:ext cx="8999659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F8EDE3"/>
                </a:solidFill>
                <a:latin typeface="Noto Serif Ethiopic Bold"/>
              </a:rPr>
              <a:t>PROBLEM SOLVED!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5181" y="2133720"/>
            <a:ext cx="10265633" cy="52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1"/>
              </a:lnSpc>
            </a:pPr>
            <a:r>
              <a:rPr lang="en-US" sz="2953" spc="389">
                <a:solidFill>
                  <a:srgbClr val="F8EDE3"/>
                </a:solidFill>
                <a:latin typeface="Noto Serif Ethiopic"/>
              </a:rPr>
              <a:t>BTS X LOUIS VUITTON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918" y="3218612"/>
            <a:ext cx="768325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130" dirty="0">
                <a:solidFill>
                  <a:srgbClr val="E6E6E6"/>
                </a:solidFill>
                <a:latin typeface="Noto Serif Ethiopic Bold"/>
              </a:rPr>
              <a:t>Daniel saved time and created an impactful collaboration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919" b="-107919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Freeform 3"/>
          <p:cNvSpPr/>
          <p:nvPr/>
        </p:nvSpPr>
        <p:spPr>
          <a:xfrm>
            <a:off x="-901797" y="1889075"/>
            <a:ext cx="7296607" cy="8696143"/>
          </a:xfrm>
          <a:custGeom>
            <a:avLst/>
            <a:gdLst/>
            <a:ahLst/>
            <a:cxnLst/>
            <a:rect l="l" t="t" r="r" b="b"/>
            <a:pathLst>
              <a:path w="7296607" h="8696143">
                <a:moveTo>
                  <a:pt x="0" y="0"/>
                </a:moveTo>
                <a:lnTo>
                  <a:pt x="7296608" y="0"/>
                </a:lnTo>
                <a:lnTo>
                  <a:pt x="7296608" y="8696143"/>
                </a:lnTo>
                <a:lnTo>
                  <a:pt x="0" y="8696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4" name="Freeform 4"/>
          <p:cNvSpPr/>
          <p:nvPr/>
        </p:nvSpPr>
        <p:spPr>
          <a:xfrm>
            <a:off x="8459321" y="2130773"/>
            <a:ext cx="8806189" cy="8806189"/>
          </a:xfrm>
          <a:custGeom>
            <a:avLst/>
            <a:gdLst/>
            <a:ahLst/>
            <a:cxnLst/>
            <a:rect l="l" t="t" r="r" b="b"/>
            <a:pathLst>
              <a:path w="8806189" h="8806189">
                <a:moveTo>
                  <a:pt x="0" y="0"/>
                </a:moveTo>
                <a:lnTo>
                  <a:pt x="8806189" y="0"/>
                </a:lnTo>
                <a:lnTo>
                  <a:pt x="8806189" y="8806188"/>
                </a:lnTo>
                <a:lnTo>
                  <a:pt x="0" y="8806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5" name="Freeform 5"/>
          <p:cNvSpPr/>
          <p:nvPr/>
        </p:nvSpPr>
        <p:spPr>
          <a:xfrm>
            <a:off x="13266548" y="3225865"/>
            <a:ext cx="5582327" cy="8508039"/>
          </a:xfrm>
          <a:custGeom>
            <a:avLst/>
            <a:gdLst/>
            <a:ahLst/>
            <a:cxnLst/>
            <a:rect l="l" t="t" r="r" b="b"/>
            <a:pathLst>
              <a:path w="5582327" h="8508039">
                <a:moveTo>
                  <a:pt x="0" y="0"/>
                </a:moveTo>
                <a:lnTo>
                  <a:pt x="5582327" y="0"/>
                </a:lnTo>
                <a:lnTo>
                  <a:pt x="5582327" y="8508038"/>
                </a:lnTo>
                <a:lnTo>
                  <a:pt x="0" y="8508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6" name="Freeform 6"/>
          <p:cNvSpPr/>
          <p:nvPr/>
        </p:nvSpPr>
        <p:spPr>
          <a:xfrm>
            <a:off x="446817" y="3016225"/>
            <a:ext cx="10073068" cy="15137985"/>
          </a:xfrm>
          <a:custGeom>
            <a:avLst/>
            <a:gdLst/>
            <a:ahLst/>
            <a:cxnLst/>
            <a:rect l="l" t="t" r="r" b="b"/>
            <a:pathLst>
              <a:path w="10073068" h="15137985">
                <a:moveTo>
                  <a:pt x="0" y="0"/>
                </a:moveTo>
                <a:lnTo>
                  <a:pt x="10073068" y="0"/>
                </a:lnTo>
                <a:lnTo>
                  <a:pt x="10073068" y="15137985"/>
                </a:lnTo>
                <a:lnTo>
                  <a:pt x="0" y="15137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7" name="Freeform 7"/>
          <p:cNvSpPr/>
          <p:nvPr/>
        </p:nvSpPr>
        <p:spPr>
          <a:xfrm>
            <a:off x="5342983" y="3225865"/>
            <a:ext cx="7096619" cy="7711097"/>
          </a:xfrm>
          <a:custGeom>
            <a:avLst/>
            <a:gdLst/>
            <a:ahLst/>
            <a:cxnLst/>
            <a:rect l="l" t="t" r="r" b="b"/>
            <a:pathLst>
              <a:path w="7096619" h="7711097">
                <a:moveTo>
                  <a:pt x="0" y="0"/>
                </a:moveTo>
                <a:lnTo>
                  <a:pt x="7096619" y="0"/>
                </a:lnTo>
                <a:lnTo>
                  <a:pt x="7096619" y="7711096"/>
                </a:lnTo>
                <a:lnTo>
                  <a:pt x="0" y="7711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8" name="TextBox 8"/>
          <p:cNvSpPr txBox="1"/>
          <p:nvPr/>
        </p:nvSpPr>
        <p:spPr>
          <a:xfrm>
            <a:off x="6236347" y="445460"/>
            <a:ext cx="5815307" cy="144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en-US" sz="8410">
                <a:solidFill>
                  <a:srgbClr val="F8EDE3"/>
                </a:solidFill>
                <a:latin typeface="Noto Serif Display"/>
              </a:rPr>
              <a:t>MUSEACO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11183" y="1595301"/>
            <a:ext cx="10265633" cy="5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3153" spc="416" dirty="0">
                <a:solidFill>
                  <a:srgbClr val="F8EDE3"/>
                </a:solidFill>
                <a:latin typeface="Noto Serif Ethiopic"/>
              </a:rPr>
              <a:t>For every Brand Manager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919" b="-107919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TextBox 3"/>
          <p:cNvSpPr txBox="1"/>
          <p:nvPr/>
        </p:nvSpPr>
        <p:spPr>
          <a:xfrm>
            <a:off x="5249621" y="810701"/>
            <a:ext cx="7788758" cy="1372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74"/>
              </a:lnSpc>
            </a:pPr>
            <a:r>
              <a:rPr lang="en-US" sz="6600" dirty="0">
                <a:solidFill>
                  <a:srgbClr val="F8EDE3"/>
                </a:solidFill>
                <a:latin typeface="Noto Serif Display"/>
              </a:rPr>
              <a:t>MUSEACO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11183" y="2050651"/>
            <a:ext cx="10265633" cy="5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2800" spc="430" dirty="0">
                <a:solidFill>
                  <a:srgbClr val="F8EDE3"/>
                </a:solidFill>
                <a:latin typeface="Noto Serif Ethiopic"/>
              </a:rPr>
              <a:t>MUSIC  x  EASY x COLLAB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02208" y="4234164"/>
            <a:ext cx="5883582" cy="36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</a:pPr>
            <a:r>
              <a:rPr lang="en-US" sz="12000" dirty="0">
                <a:solidFill>
                  <a:srgbClr val="F8EDE3"/>
                </a:solidFill>
                <a:latin typeface="Noto Serif Display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0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17146" t="-141544" b="-128449"/>
            </a:stretch>
          </a:blipFill>
        </p:spPr>
        <p:txBody>
          <a:bodyPr/>
          <a:lstStyle/>
          <a:p>
            <a:endParaRPr lang="en-TH"/>
          </a:p>
        </p:txBody>
      </p:sp>
      <p:grpSp>
        <p:nvGrpSpPr>
          <p:cNvPr id="3" name="Group 3"/>
          <p:cNvGrpSpPr/>
          <p:nvPr/>
        </p:nvGrpSpPr>
        <p:grpSpPr>
          <a:xfrm>
            <a:off x="0" y="31044"/>
            <a:ext cx="18775750" cy="10318043"/>
            <a:chOff x="0" y="0"/>
            <a:chExt cx="25034333" cy="13757391"/>
          </a:xfrm>
        </p:grpSpPr>
        <p:sp>
          <p:nvSpPr>
            <p:cNvPr id="4" name="Freeform 4"/>
            <p:cNvSpPr/>
            <p:nvPr/>
          </p:nvSpPr>
          <p:spPr>
            <a:xfrm>
              <a:off x="0" y="41391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3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44000" y="41391"/>
              <a:ext cx="8064363" cy="13716000"/>
            </a:xfrm>
            <a:custGeom>
              <a:avLst/>
              <a:gdLst/>
              <a:ahLst/>
              <a:cxnLst/>
              <a:rect l="l" t="t" r="r" b="b"/>
              <a:pathLst>
                <a:path w="8064363" h="13716000">
                  <a:moveTo>
                    <a:pt x="0" y="0"/>
                  </a:moveTo>
                  <a:lnTo>
                    <a:pt x="8064363" y="0"/>
                  </a:lnTo>
                  <a:lnTo>
                    <a:pt x="806436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3000"/>
              </a:blip>
              <a:stretch>
                <a:fillRect l="-13387"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969970" y="0"/>
              <a:ext cx="8064363" cy="13716000"/>
            </a:xfrm>
            <a:custGeom>
              <a:avLst/>
              <a:gdLst/>
              <a:ahLst/>
              <a:cxnLst/>
              <a:rect l="l" t="t" r="r" b="b"/>
              <a:pathLst>
                <a:path w="8064363" h="13716000">
                  <a:moveTo>
                    <a:pt x="0" y="0"/>
                  </a:moveTo>
                  <a:lnTo>
                    <a:pt x="8064363" y="0"/>
                  </a:lnTo>
                  <a:lnTo>
                    <a:pt x="806436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3000"/>
              </a:blip>
              <a:stretch>
                <a:fillRect l="-13387"/>
              </a:stretch>
            </a:blipFill>
          </p:spPr>
          <p:txBody>
            <a:bodyPr/>
            <a:lstStyle/>
            <a:p>
              <a:endParaRPr lang="en-TH"/>
            </a:p>
          </p:txBody>
        </p:sp>
      </p:grpSp>
      <p:sp>
        <p:nvSpPr>
          <p:cNvPr id="7" name="Freeform 7"/>
          <p:cNvSpPr/>
          <p:nvPr/>
        </p:nvSpPr>
        <p:spPr>
          <a:xfrm>
            <a:off x="-364304" y="81924"/>
            <a:ext cx="9355904" cy="10287000"/>
          </a:xfrm>
          <a:custGeom>
            <a:avLst/>
            <a:gdLst/>
            <a:ahLst/>
            <a:cxnLst/>
            <a:rect l="l" t="t" r="r" b="b"/>
            <a:pathLst>
              <a:path w="9106552" h="9978210">
                <a:moveTo>
                  <a:pt x="0" y="0"/>
                </a:moveTo>
                <a:lnTo>
                  <a:pt x="9106552" y="0"/>
                </a:lnTo>
                <a:lnTo>
                  <a:pt x="9106552" y="9978210"/>
                </a:lnTo>
                <a:lnTo>
                  <a:pt x="0" y="9978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1685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8" name="TextBox 8"/>
          <p:cNvSpPr txBox="1"/>
          <p:nvPr/>
        </p:nvSpPr>
        <p:spPr>
          <a:xfrm>
            <a:off x="8615427" y="4384993"/>
            <a:ext cx="5647946" cy="151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460"/>
              </a:lnSpc>
            </a:pPr>
            <a:r>
              <a:rPr lang="en-US" sz="8900" dirty="0">
                <a:solidFill>
                  <a:srgbClr val="E6E6E6"/>
                </a:solidFill>
                <a:latin typeface="Noto Serif Ethiopic Bold"/>
              </a:rPr>
              <a:t>DANIEL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5426" y="5778509"/>
            <a:ext cx="10368490" cy="46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785" spc="139" dirty="0">
                <a:solidFill>
                  <a:srgbClr val="F8EDE3"/>
                </a:solidFill>
                <a:latin typeface="Montserrat Bold"/>
              </a:rPr>
              <a:t>Brand Communication Manager</a:t>
            </a:r>
            <a:endParaRPr lang="en-US" sz="2199" spc="109" dirty="0">
              <a:solidFill>
                <a:srgbClr val="F8EDE3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15426" y="3710810"/>
            <a:ext cx="4032923" cy="814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5"/>
              </a:lnSpc>
            </a:pPr>
            <a:r>
              <a:rPr lang="en-US" sz="4000" dirty="0">
                <a:solidFill>
                  <a:srgbClr val="F8EDE3"/>
                </a:solidFill>
                <a:latin typeface="Noto Serif Display"/>
              </a:rPr>
              <a:t>Louis Vuitton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17146" t="-141544" b="-128449"/>
            </a:stretch>
          </a:blipFill>
        </p:spPr>
        <p:txBody>
          <a:bodyPr/>
          <a:lstStyle/>
          <a:p>
            <a:endParaRPr lang="en-TH"/>
          </a:p>
        </p:txBody>
      </p:sp>
      <p:grpSp>
        <p:nvGrpSpPr>
          <p:cNvPr id="3" name="Group 3"/>
          <p:cNvGrpSpPr/>
          <p:nvPr/>
        </p:nvGrpSpPr>
        <p:grpSpPr>
          <a:xfrm>
            <a:off x="-680132" y="-296166"/>
            <a:ext cx="21527811" cy="10879332"/>
            <a:chOff x="0" y="0"/>
            <a:chExt cx="28703747" cy="14505776"/>
          </a:xfrm>
        </p:grpSpPr>
        <p:sp>
          <p:nvSpPr>
            <p:cNvPr id="4" name="Freeform 4"/>
            <p:cNvSpPr/>
            <p:nvPr/>
          </p:nvSpPr>
          <p:spPr>
            <a:xfrm>
              <a:off x="0" y="29471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5" name="Freeform 5"/>
            <p:cNvSpPr/>
            <p:nvPr/>
          </p:nvSpPr>
          <p:spPr>
            <a:xfrm>
              <a:off x="4740564" y="29471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4789445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7" name="Freeform 7"/>
            <p:cNvSpPr/>
            <p:nvPr/>
          </p:nvSpPr>
          <p:spPr>
            <a:xfrm>
              <a:off x="4740564" y="4789445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8" name="Freeform 8"/>
            <p:cNvSpPr/>
            <p:nvPr/>
          </p:nvSpPr>
          <p:spPr>
            <a:xfrm>
              <a:off x="8853" y="9548312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9" name="Freeform 9"/>
            <p:cNvSpPr/>
            <p:nvPr/>
          </p:nvSpPr>
          <p:spPr>
            <a:xfrm>
              <a:off x="4749417" y="9548312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495771" y="0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4236334" y="0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5" y="0"/>
                  </a:lnTo>
                  <a:lnTo>
                    <a:pt x="4970545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9495771" y="4759974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36334" y="4759974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5" y="0"/>
                  </a:lnTo>
                  <a:lnTo>
                    <a:pt x="4970545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504624" y="9518841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245188" y="9518841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983786" y="0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5" y="0"/>
                  </a:lnTo>
                  <a:lnTo>
                    <a:pt x="4970545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3724350" y="0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8983786" y="4759974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5" y="0"/>
                  </a:lnTo>
                  <a:lnTo>
                    <a:pt x="4970545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3724350" y="4759974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8992640" y="9518841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3733203" y="9518841"/>
              <a:ext cx="4970544" cy="4957464"/>
            </a:xfrm>
            <a:custGeom>
              <a:avLst/>
              <a:gdLst/>
              <a:ahLst/>
              <a:cxnLst/>
              <a:rect l="l" t="t" r="r" b="b"/>
              <a:pathLst>
                <a:path w="4970544" h="4957464">
                  <a:moveTo>
                    <a:pt x="0" y="0"/>
                  </a:moveTo>
                  <a:lnTo>
                    <a:pt x="4970544" y="0"/>
                  </a:lnTo>
                  <a:lnTo>
                    <a:pt x="4970544" y="4957464"/>
                  </a:lnTo>
                  <a:lnTo>
                    <a:pt x="0" y="4957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4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H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991389" y="2389677"/>
            <a:ext cx="14305223" cy="364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5"/>
              </a:lnSpc>
            </a:pPr>
            <a:r>
              <a:rPr lang="en-US" sz="21218" dirty="0">
                <a:solidFill>
                  <a:srgbClr val="122227"/>
                </a:solidFill>
                <a:latin typeface="Noto Serif Display Bold"/>
              </a:rPr>
              <a:t>MUSEACO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25409" y="5534871"/>
            <a:ext cx="10837182" cy="89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9"/>
              </a:lnSpc>
              <a:spcBef>
                <a:spcPct val="0"/>
              </a:spcBef>
            </a:pPr>
            <a:r>
              <a:rPr lang="en-US" sz="5342" spc="657">
                <a:solidFill>
                  <a:srgbClr val="122227"/>
                </a:solidFill>
                <a:latin typeface="Noto Serif Ethiopic Bold"/>
              </a:rPr>
              <a:t>MUSIC  x  EASY x COLLAB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85970" y="8686326"/>
            <a:ext cx="1375521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 dirty="0">
                <a:solidFill>
                  <a:srgbClr val="122227"/>
                </a:solidFill>
                <a:latin typeface="Noto Serif Ethiopic Bold"/>
              </a:rPr>
              <a:t>Data-driven synergy for perfect brand-artist collaborations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99159" b="-116679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AutoShape 3"/>
          <p:cNvSpPr/>
          <p:nvPr/>
        </p:nvSpPr>
        <p:spPr>
          <a:xfrm>
            <a:off x="3576089" y="3160276"/>
            <a:ext cx="2999005" cy="0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H"/>
          </a:p>
        </p:txBody>
      </p:sp>
      <p:sp>
        <p:nvSpPr>
          <p:cNvPr id="4" name="AutoShape 4"/>
          <p:cNvSpPr/>
          <p:nvPr/>
        </p:nvSpPr>
        <p:spPr>
          <a:xfrm flipH="1">
            <a:off x="11095914" y="8341951"/>
            <a:ext cx="2644922" cy="0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H"/>
          </a:p>
        </p:txBody>
      </p:sp>
      <p:sp>
        <p:nvSpPr>
          <p:cNvPr id="5" name="TextBox 5"/>
          <p:cNvSpPr txBox="1"/>
          <p:nvPr/>
        </p:nvSpPr>
        <p:spPr>
          <a:xfrm>
            <a:off x="6701574" y="2914590"/>
            <a:ext cx="166732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E6E6E6"/>
                </a:solidFill>
                <a:latin typeface="Montserrat"/>
              </a:rPr>
              <a:t>Selected Artist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80111" y="5813008"/>
            <a:ext cx="402265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6E6E6"/>
                </a:solidFill>
                <a:latin typeface="Montserrat"/>
              </a:rPr>
              <a:t>Maturity Development Request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10892" y="8532451"/>
            <a:ext cx="338606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6E6E6"/>
                </a:solidFill>
                <a:latin typeface="Montserrat"/>
              </a:rPr>
              <a:t>Corrective Action Plan (CAP)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0509" y="3245965"/>
            <a:ext cx="35575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6E6E6"/>
                </a:solidFill>
                <a:latin typeface="Montserrat"/>
              </a:rPr>
              <a:t>Artist as a Recommendation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95583" y="4297840"/>
            <a:ext cx="250033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E6E6E6"/>
                </a:solidFill>
                <a:latin typeface="Canva Sans"/>
              </a:rPr>
              <a:t>Authorized Contract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67760" y="381183"/>
            <a:ext cx="6343905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sz="6500">
                <a:solidFill>
                  <a:srgbClr val="E6E6E6"/>
                </a:solidFill>
                <a:latin typeface="Noto Serif Ethiopic Bold"/>
              </a:rPr>
              <a:t>FRAMEWORK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6570966" y="3141691"/>
            <a:ext cx="4464" cy="778623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TH"/>
          </a:p>
        </p:txBody>
      </p:sp>
      <p:sp>
        <p:nvSpPr>
          <p:cNvPr id="15" name="AutoShape 15"/>
          <p:cNvSpPr/>
          <p:nvPr/>
        </p:nvSpPr>
        <p:spPr>
          <a:xfrm>
            <a:off x="8096786" y="4744996"/>
            <a:ext cx="2979744" cy="0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H"/>
          </a:p>
        </p:txBody>
      </p:sp>
      <p:sp>
        <p:nvSpPr>
          <p:cNvPr id="16" name="AutoShape 16"/>
          <p:cNvSpPr/>
          <p:nvPr/>
        </p:nvSpPr>
        <p:spPr>
          <a:xfrm flipH="1">
            <a:off x="11076530" y="4726412"/>
            <a:ext cx="334" cy="704233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TH"/>
          </a:p>
        </p:txBody>
      </p:sp>
      <p:sp>
        <p:nvSpPr>
          <p:cNvPr id="17" name="AutoShape 17"/>
          <p:cNvSpPr/>
          <p:nvPr/>
        </p:nvSpPr>
        <p:spPr>
          <a:xfrm>
            <a:off x="12658580" y="6286521"/>
            <a:ext cx="2999005" cy="0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H"/>
          </a:p>
        </p:txBody>
      </p:sp>
      <p:sp>
        <p:nvSpPr>
          <p:cNvPr id="18" name="AutoShape 18"/>
          <p:cNvSpPr/>
          <p:nvPr/>
        </p:nvSpPr>
        <p:spPr>
          <a:xfrm flipH="1">
            <a:off x="15657559" y="6257302"/>
            <a:ext cx="362" cy="1181744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TH"/>
          </a:p>
        </p:txBody>
      </p:sp>
      <p:sp>
        <p:nvSpPr>
          <p:cNvPr id="19" name="AutoShape 19"/>
          <p:cNvSpPr/>
          <p:nvPr/>
        </p:nvSpPr>
        <p:spPr>
          <a:xfrm flipH="1" flipV="1">
            <a:off x="11076530" y="7082494"/>
            <a:ext cx="19384" cy="1259456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TH"/>
          </a:p>
        </p:txBody>
      </p:sp>
      <p:grpSp>
        <p:nvGrpSpPr>
          <p:cNvPr id="20" name="Group 20"/>
          <p:cNvGrpSpPr/>
          <p:nvPr/>
        </p:nvGrpSpPr>
        <p:grpSpPr>
          <a:xfrm>
            <a:off x="547879" y="2386569"/>
            <a:ext cx="3646831" cy="1578053"/>
            <a:chOff x="0" y="0"/>
            <a:chExt cx="1191551" cy="5156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1551" cy="515607"/>
            </a:xfrm>
            <a:custGeom>
              <a:avLst/>
              <a:gdLst/>
              <a:ahLst/>
              <a:cxnLst/>
              <a:rect l="l" t="t" r="r" b="b"/>
              <a:pathLst>
                <a:path w="1191551" h="515607">
                  <a:moveTo>
                    <a:pt x="111213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436188"/>
                  </a:lnTo>
                  <a:cubicBezTo>
                    <a:pt x="43699" y="436188"/>
                    <a:pt x="79418" y="471528"/>
                    <a:pt x="79418" y="515607"/>
                  </a:cubicBezTo>
                  <a:lnTo>
                    <a:pt x="1112133" y="515607"/>
                  </a:lnTo>
                  <a:cubicBezTo>
                    <a:pt x="1112133" y="471907"/>
                    <a:pt x="1147472" y="436188"/>
                    <a:pt x="1191551" y="436188"/>
                  </a:cubicBezTo>
                  <a:lnTo>
                    <a:pt x="1191551" y="79418"/>
                  </a:lnTo>
                  <a:cubicBezTo>
                    <a:pt x="1147852" y="79418"/>
                    <a:pt x="1112133" y="44079"/>
                    <a:pt x="1112133" y="0"/>
                  </a:cubicBezTo>
                  <a:close/>
                </a:path>
              </a:pathLst>
            </a:custGeom>
            <a:solidFill>
              <a:srgbClr val="C8C8C8"/>
            </a:solidFill>
          </p:spPr>
          <p:txBody>
            <a:bodyPr/>
            <a:lstStyle/>
            <a:p>
              <a:endParaRPr lang="en-TH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8100" y="0"/>
              <a:ext cx="1115351" cy="47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22227"/>
                  </a:solidFill>
                  <a:latin typeface="Montserrat Bold"/>
                </a:rPr>
                <a:t>Artist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22227"/>
                  </a:solidFill>
                  <a:latin typeface="Montserrat Bold"/>
                </a:rPr>
                <a:t>Selection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777165" y="3920315"/>
            <a:ext cx="3587602" cy="1578053"/>
            <a:chOff x="0" y="0"/>
            <a:chExt cx="1012657" cy="4454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12657" cy="445430"/>
            </a:xfrm>
            <a:custGeom>
              <a:avLst/>
              <a:gdLst/>
              <a:ahLst/>
              <a:cxnLst/>
              <a:rect l="l" t="t" r="r" b="b"/>
              <a:pathLst>
                <a:path w="1012657" h="445430">
                  <a:moveTo>
                    <a:pt x="93323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66012"/>
                  </a:lnTo>
                  <a:cubicBezTo>
                    <a:pt x="43699" y="366012"/>
                    <a:pt x="79418" y="401351"/>
                    <a:pt x="79418" y="445430"/>
                  </a:cubicBezTo>
                  <a:lnTo>
                    <a:pt x="933239" y="445430"/>
                  </a:lnTo>
                  <a:cubicBezTo>
                    <a:pt x="933239" y="401731"/>
                    <a:pt x="968578" y="366012"/>
                    <a:pt x="1012657" y="366012"/>
                  </a:cubicBezTo>
                  <a:lnTo>
                    <a:pt x="1012657" y="79418"/>
                  </a:lnTo>
                  <a:cubicBezTo>
                    <a:pt x="968958" y="79418"/>
                    <a:pt x="933239" y="44079"/>
                    <a:pt x="933239" y="0"/>
                  </a:cubicBezTo>
                  <a:close/>
                </a:path>
              </a:pathLst>
            </a:custGeom>
            <a:solidFill>
              <a:srgbClr val="C8C8C8"/>
            </a:solidFill>
          </p:spPr>
          <p:txBody>
            <a:bodyPr/>
            <a:lstStyle/>
            <a:p>
              <a:endParaRPr lang="en-TH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8100" y="0"/>
              <a:ext cx="936457" cy="40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22227"/>
                  </a:solidFill>
                  <a:latin typeface="Montserrat Bold"/>
                </a:rPr>
                <a:t>Artist Contract Management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159807" y="5430645"/>
            <a:ext cx="3833446" cy="1651849"/>
            <a:chOff x="0" y="0"/>
            <a:chExt cx="1053175" cy="45381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53175" cy="453818"/>
            </a:xfrm>
            <a:custGeom>
              <a:avLst/>
              <a:gdLst/>
              <a:ahLst/>
              <a:cxnLst/>
              <a:rect l="l" t="t" r="r" b="b"/>
              <a:pathLst>
                <a:path w="1053175" h="453818">
                  <a:moveTo>
                    <a:pt x="9737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74400"/>
                  </a:lnTo>
                  <a:cubicBezTo>
                    <a:pt x="43699" y="374400"/>
                    <a:pt x="79418" y="409739"/>
                    <a:pt x="79418" y="453818"/>
                  </a:cubicBezTo>
                  <a:lnTo>
                    <a:pt x="973757" y="453818"/>
                  </a:lnTo>
                  <a:cubicBezTo>
                    <a:pt x="973757" y="410119"/>
                    <a:pt x="1009096" y="374400"/>
                    <a:pt x="1053175" y="374400"/>
                  </a:cubicBezTo>
                  <a:lnTo>
                    <a:pt x="1053175" y="79418"/>
                  </a:lnTo>
                  <a:cubicBezTo>
                    <a:pt x="1009476" y="79418"/>
                    <a:pt x="973757" y="44079"/>
                    <a:pt x="973757" y="0"/>
                  </a:cubicBezTo>
                  <a:close/>
                </a:path>
              </a:pathLst>
            </a:custGeom>
            <a:solidFill>
              <a:srgbClr val="C8C8C8"/>
            </a:solidFill>
          </p:spPr>
          <p:txBody>
            <a:bodyPr/>
            <a:lstStyle/>
            <a:p>
              <a:endParaRPr lang="en-TH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8100" y="0"/>
              <a:ext cx="976975" cy="415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22227"/>
                  </a:solidFill>
                  <a:latin typeface="Montserrat Bold"/>
                </a:rPr>
                <a:t>Manage Artist Performance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740836" y="7439046"/>
            <a:ext cx="3833446" cy="1651849"/>
            <a:chOff x="0" y="0"/>
            <a:chExt cx="1053175" cy="4538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53175" cy="453818"/>
            </a:xfrm>
            <a:custGeom>
              <a:avLst/>
              <a:gdLst/>
              <a:ahLst/>
              <a:cxnLst/>
              <a:rect l="l" t="t" r="r" b="b"/>
              <a:pathLst>
                <a:path w="1053175" h="453818">
                  <a:moveTo>
                    <a:pt x="9737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74400"/>
                  </a:lnTo>
                  <a:cubicBezTo>
                    <a:pt x="43699" y="374400"/>
                    <a:pt x="79418" y="409739"/>
                    <a:pt x="79418" y="453818"/>
                  </a:cubicBezTo>
                  <a:lnTo>
                    <a:pt x="973757" y="453818"/>
                  </a:lnTo>
                  <a:cubicBezTo>
                    <a:pt x="973757" y="410119"/>
                    <a:pt x="1009096" y="374400"/>
                    <a:pt x="1053175" y="374400"/>
                  </a:cubicBezTo>
                  <a:lnTo>
                    <a:pt x="1053175" y="79418"/>
                  </a:lnTo>
                  <a:cubicBezTo>
                    <a:pt x="1009476" y="79418"/>
                    <a:pt x="973757" y="44079"/>
                    <a:pt x="973757" y="0"/>
                  </a:cubicBezTo>
                  <a:close/>
                </a:path>
              </a:pathLst>
            </a:custGeom>
            <a:solidFill>
              <a:srgbClr val="C8C8C8"/>
            </a:solidFill>
          </p:spPr>
          <p:txBody>
            <a:bodyPr/>
            <a:lstStyle/>
            <a:p>
              <a:endParaRPr lang="en-TH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8100" y="0"/>
              <a:ext cx="976975" cy="415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22227"/>
                  </a:solidFill>
                  <a:latin typeface="Montserrat Bold"/>
                </a:rPr>
                <a:t>Manage Artist Maturity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6575518" y="3402270"/>
            <a:ext cx="7021440" cy="32608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119999" b="-95839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TextBox 3"/>
          <p:cNvSpPr txBox="1"/>
          <p:nvPr/>
        </p:nvSpPr>
        <p:spPr>
          <a:xfrm>
            <a:off x="4516231" y="610925"/>
            <a:ext cx="899137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4EEEA"/>
                </a:solidFill>
                <a:latin typeface="Noto Serif Ethiopic Bold"/>
              </a:rPr>
              <a:t>ARTIST SELECTION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27469" y="8257922"/>
            <a:ext cx="6272957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Noto Serif Ethiopic Bold"/>
              </a:rPr>
              <a:t>Past collaboration Artists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26595" y="2716040"/>
            <a:ext cx="6585325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Noto Serif Ethiopic Bold"/>
              </a:rPr>
              <a:t>New-to-the-maison Artists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25907" y="5462027"/>
            <a:ext cx="6373416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Noto Serif Ethiopic Bold"/>
              </a:rPr>
              <a:t>Artist with specific values</a:t>
            </a:r>
          </a:p>
        </p:txBody>
      </p:sp>
      <p:sp>
        <p:nvSpPr>
          <p:cNvPr id="7" name="AutoShape 7"/>
          <p:cNvSpPr/>
          <p:nvPr/>
        </p:nvSpPr>
        <p:spPr>
          <a:xfrm>
            <a:off x="563935" y="4453082"/>
            <a:ext cx="17141079" cy="0"/>
          </a:xfrm>
          <a:prstGeom prst="line">
            <a:avLst/>
          </a:prstGeom>
          <a:ln w="9525" cap="rnd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H"/>
          </a:p>
        </p:txBody>
      </p:sp>
      <p:sp>
        <p:nvSpPr>
          <p:cNvPr id="8" name="AutoShape 8"/>
          <p:cNvSpPr/>
          <p:nvPr/>
        </p:nvSpPr>
        <p:spPr>
          <a:xfrm>
            <a:off x="582985" y="7366207"/>
            <a:ext cx="17141079" cy="0"/>
          </a:xfrm>
          <a:prstGeom prst="line">
            <a:avLst/>
          </a:prstGeom>
          <a:ln w="9525" cap="rnd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H"/>
          </a:p>
        </p:txBody>
      </p:sp>
      <p:sp>
        <p:nvSpPr>
          <p:cNvPr id="9" name="TextBox 9"/>
          <p:cNvSpPr txBox="1"/>
          <p:nvPr/>
        </p:nvSpPr>
        <p:spPr>
          <a:xfrm>
            <a:off x="1444838" y="1933719"/>
            <a:ext cx="861120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FFFFFF">
                    <a:alpha val="33725"/>
                  </a:srgbClr>
                </a:solidFill>
                <a:latin typeface="Noto Serif Ethiopic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88677" y="4679453"/>
            <a:ext cx="721110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>
                    <a:alpha val="33725"/>
                  </a:srgbClr>
                </a:solidFill>
                <a:latin typeface="Noto Serif Ethiopic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1978" y="7476236"/>
            <a:ext cx="861120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>
                    <a:alpha val="33725"/>
                  </a:srgbClr>
                </a:solidFill>
                <a:latin typeface="Noto Serif Ethiopic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114621" b="-101217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Freeform 3"/>
          <p:cNvSpPr/>
          <p:nvPr/>
        </p:nvSpPr>
        <p:spPr>
          <a:xfrm>
            <a:off x="2777711" y="416747"/>
            <a:ext cx="15125611" cy="9453507"/>
          </a:xfrm>
          <a:custGeom>
            <a:avLst/>
            <a:gdLst/>
            <a:ahLst/>
            <a:cxnLst/>
            <a:rect l="l" t="t" r="r" b="b"/>
            <a:pathLst>
              <a:path w="15125611" h="9453507">
                <a:moveTo>
                  <a:pt x="0" y="0"/>
                </a:moveTo>
                <a:lnTo>
                  <a:pt x="15125611" y="0"/>
                </a:lnTo>
                <a:lnTo>
                  <a:pt x="15125611" y="9453506"/>
                </a:lnTo>
                <a:lnTo>
                  <a:pt x="0" y="9453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4" name="TextBox 4"/>
          <p:cNvSpPr txBox="1"/>
          <p:nvPr/>
        </p:nvSpPr>
        <p:spPr>
          <a:xfrm>
            <a:off x="299316" y="4455846"/>
            <a:ext cx="2177442" cy="131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Noto Serif Ethiopic Bold"/>
              </a:rPr>
              <a:t>New-to-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Noto Serif Ethiopic Bold"/>
              </a:rPr>
              <a:t>the-Maison Artists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160335" b="-55503"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3" name="Freeform 3"/>
          <p:cNvSpPr/>
          <p:nvPr/>
        </p:nvSpPr>
        <p:spPr>
          <a:xfrm>
            <a:off x="2777711" y="416747"/>
            <a:ext cx="15125611" cy="9453507"/>
          </a:xfrm>
          <a:custGeom>
            <a:avLst/>
            <a:gdLst/>
            <a:ahLst/>
            <a:cxnLst/>
            <a:rect l="l" t="t" r="r" b="b"/>
            <a:pathLst>
              <a:path w="15125611" h="9453507">
                <a:moveTo>
                  <a:pt x="0" y="0"/>
                </a:moveTo>
                <a:lnTo>
                  <a:pt x="15125611" y="0"/>
                </a:lnTo>
                <a:lnTo>
                  <a:pt x="15125611" y="9453506"/>
                </a:lnTo>
                <a:lnTo>
                  <a:pt x="0" y="9453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TH"/>
          </a:p>
        </p:txBody>
      </p:sp>
      <p:sp>
        <p:nvSpPr>
          <p:cNvPr id="4" name="TextBox 4"/>
          <p:cNvSpPr txBox="1"/>
          <p:nvPr/>
        </p:nvSpPr>
        <p:spPr>
          <a:xfrm>
            <a:off x="299316" y="4455846"/>
            <a:ext cx="217744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Noto Serif Ethiopic Bold"/>
              </a:rPr>
              <a:t>Artist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Noto Serif Ethiopic Bold"/>
              </a:rPr>
              <a:t>with specific values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</a:blip>
            <a:stretch>
              <a:fillRect t="-133444" b="-82394"/>
            </a:stretch>
          </a:blipFill>
        </p:spPr>
        <p:txBody>
          <a:bodyPr/>
          <a:lstStyle/>
          <a:p>
            <a:endParaRPr lang="en-TH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4861" r="4861"/>
          <a:stretch>
            <a:fillRect/>
          </a:stretch>
        </p:blipFill>
        <p:spPr>
          <a:xfrm>
            <a:off x="2777711" y="416747"/>
            <a:ext cx="15125611" cy="94243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99316" y="4455846"/>
            <a:ext cx="228925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Noto Serif Ethiopic Bold"/>
              </a:rPr>
              <a:t>Past collaboration Artists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118807" b="-97032"/>
            </a:stretch>
          </a:blipFill>
        </p:spPr>
        <p:txBody>
          <a:bodyPr/>
          <a:lstStyle/>
          <a:p>
            <a:endParaRPr lang="en-TH" dirty="0"/>
          </a:p>
        </p:txBody>
      </p:sp>
      <p:sp>
        <p:nvSpPr>
          <p:cNvPr id="3" name="AutoShape 3"/>
          <p:cNvSpPr/>
          <p:nvPr/>
        </p:nvSpPr>
        <p:spPr>
          <a:xfrm>
            <a:off x="3658995" y="3610513"/>
            <a:ext cx="2999005" cy="0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H"/>
          </a:p>
        </p:txBody>
      </p:sp>
      <p:sp>
        <p:nvSpPr>
          <p:cNvPr id="4" name="TextBox 4"/>
          <p:cNvSpPr txBox="1"/>
          <p:nvPr/>
        </p:nvSpPr>
        <p:spPr>
          <a:xfrm>
            <a:off x="5331697" y="745014"/>
            <a:ext cx="7851889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sz="6500">
                <a:solidFill>
                  <a:srgbClr val="E6E6E6"/>
                </a:solidFill>
                <a:latin typeface="Noto Serif Ethiopic Bold"/>
              </a:rPr>
              <a:t>CONTRACT STAGE</a:t>
            </a:r>
          </a:p>
        </p:txBody>
      </p:sp>
      <p:sp>
        <p:nvSpPr>
          <p:cNvPr id="5" name="AutoShape 5"/>
          <p:cNvSpPr/>
          <p:nvPr/>
        </p:nvSpPr>
        <p:spPr>
          <a:xfrm>
            <a:off x="6658168" y="3593748"/>
            <a:ext cx="168" cy="615449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TH"/>
          </a:p>
        </p:txBody>
      </p:sp>
      <p:sp>
        <p:nvSpPr>
          <p:cNvPr id="6" name="AutoShape 6"/>
          <p:cNvSpPr/>
          <p:nvPr/>
        </p:nvSpPr>
        <p:spPr>
          <a:xfrm>
            <a:off x="8179814" y="5054998"/>
            <a:ext cx="2979744" cy="0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H"/>
          </a:p>
        </p:txBody>
      </p:sp>
      <p:sp>
        <p:nvSpPr>
          <p:cNvPr id="7" name="AutoShape 7"/>
          <p:cNvSpPr/>
          <p:nvPr/>
        </p:nvSpPr>
        <p:spPr>
          <a:xfrm flipH="1">
            <a:off x="11159559" y="5026347"/>
            <a:ext cx="334" cy="567259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TH"/>
          </a:p>
        </p:txBody>
      </p:sp>
      <p:sp>
        <p:nvSpPr>
          <p:cNvPr id="8" name="AutoShape 8"/>
          <p:cNvSpPr/>
          <p:nvPr/>
        </p:nvSpPr>
        <p:spPr>
          <a:xfrm>
            <a:off x="12741486" y="6467577"/>
            <a:ext cx="2999005" cy="0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TH"/>
          </a:p>
        </p:txBody>
      </p:sp>
      <p:sp>
        <p:nvSpPr>
          <p:cNvPr id="9" name="AutoShape 9"/>
          <p:cNvSpPr/>
          <p:nvPr/>
        </p:nvSpPr>
        <p:spPr>
          <a:xfrm flipH="1">
            <a:off x="15740491" y="6447304"/>
            <a:ext cx="336" cy="584676"/>
          </a:xfrm>
          <a:prstGeom prst="line">
            <a:avLst/>
          </a:prstGeom>
          <a:ln w="38100" cap="flat">
            <a:solidFill>
              <a:srgbClr val="E6E6E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TH"/>
          </a:p>
        </p:txBody>
      </p:sp>
      <p:grpSp>
        <p:nvGrpSpPr>
          <p:cNvPr id="10" name="Group 10"/>
          <p:cNvGrpSpPr/>
          <p:nvPr/>
        </p:nvGrpSpPr>
        <p:grpSpPr>
          <a:xfrm>
            <a:off x="630786" y="2810797"/>
            <a:ext cx="3646831" cy="1631099"/>
            <a:chOff x="0" y="0"/>
            <a:chExt cx="1191551" cy="5329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1551" cy="532939"/>
            </a:xfrm>
            <a:custGeom>
              <a:avLst/>
              <a:gdLst/>
              <a:ahLst/>
              <a:cxnLst/>
              <a:rect l="l" t="t" r="r" b="b"/>
              <a:pathLst>
                <a:path w="1191551" h="532939">
                  <a:moveTo>
                    <a:pt x="111213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453521"/>
                  </a:lnTo>
                  <a:cubicBezTo>
                    <a:pt x="43699" y="453521"/>
                    <a:pt x="79418" y="488860"/>
                    <a:pt x="79418" y="532939"/>
                  </a:cubicBezTo>
                  <a:lnTo>
                    <a:pt x="1112133" y="532939"/>
                  </a:lnTo>
                  <a:cubicBezTo>
                    <a:pt x="1112133" y="489240"/>
                    <a:pt x="1147472" y="453521"/>
                    <a:pt x="1191551" y="453521"/>
                  </a:cubicBezTo>
                  <a:lnTo>
                    <a:pt x="1191551" y="79418"/>
                  </a:lnTo>
                  <a:cubicBezTo>
                    <a:pt x="1147852" y="79418"/>
                    <a:pt x="1112133" y="44079"/>
                    <a:pt x="111213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</p:spPr>
          <p:txBody>
            <a:bodyPr/>
            <a:lstStyle/>
            <a:p>
              <a:endParaRPr lang="en-T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0233" y="19050"/>
              <a:ext cx="1115351" cy="494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122227"/>
                  </a:solidFill>
                  <a:latin typeface="Montserrat Bold"/>
                </a:rPr>
                <a:t>Artist Identification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64535" y="4209197"/>
            <a:ext cx="3587602" cy="1631099"/>
            <a:chOff x="0" y="0"/>
            <a:chExt cx="1012657" cy="4604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2657" cy="460403"/>
            </a:xfrm>
            <a:custGeom>
              <a:avLst/>
              <a:gdLst/>
              <a:ahLst/>
              <a:cxnLst/>
              <a:rect l="l" t="t" r="r" b="b"/>
              <a:pathLst>
                <a:path w="1012657" h="460403">
                  <a:moveTo>
                    <a:pt x="93323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80985"/>
                  </a:lnTo>
                  <a:cubicBezTo>
                    <a:pt x="43699" y="380985"/>
                    <a:pt x="79418" y="416324"/>
                    <a:pt x="79418" y="460403"/>
                  </a:cubicBezTo>
                  <a:lnTo>
                    <a:pt x="933239" y="460403"/>
                  </a:lnTo>
                  <a:cubicBezTo>
                    <a:pt x="933239" y="416704"/>
                    <a:pt x="968578" y="380985"/>
                    <a:pt x="1012657" y="380985"/>
                  </a:cubicBezTo>
                  <a:lnTo>
                    <a:pt x="1012657" y="79418"/>
                  </a:lnTo>
                  <a:cubicBezTo>
                    <a:pt x="968958" y="79418"/>
                    <a:pt x="933239" y="44079"/>
                    <a:pt x="933239" y="0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99000"/>
              </a:schemeClr>
            </a:solidFill>
          </p:spPr>
          <p:txBody>
            <a:bodyPr/>
            <a:lstStyle/>
            <a:p>
              <a:endParaRPr lang="en-TH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592" y="4732"/>
              <a:ext cx="936457" cy="42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122227"/>
                  </a:solidFill>
                  <a:latin typeface="Montserrat Bold"/>
                </a:rPr>
                <a:t>LVMH House Identification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42836" y="5593606"/>
            <a:ext cx="3833446" cy="1707377"/>
            <a:chOff x="0" y="0"/>
            <a:chExt cx="1053175" cy="4690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53175" cy="469073"/>
            </a:xfrm>
            <a:custGeom>
              <a:avLst/>
              <a:gdLst/>
              <a:ahLst/>
              <a:cxnLst/>
              <a:rect l="l" t="t" r="r" b="b"/>
              <a:pathLst>
                <a:path w="1053175" h="469073">
                  <a:moveTo>
                    <a:pt x="9737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89655"/>
                  </a:lnTo>
                  <a:cubicBezTo>
                    <a:pt x="43699" y="389655"/>
                    <a:pt x="79418" y="424994"/>
                    <a:pt x="79418" y="469073"/>
                  </a:cubicBezTo>
                  <a:lnTo>
                    <a:pt x="973757" y="469073"/>
                  </a:lnTo>
                  <a:cubicBezTo>
                    <a:pt x="973757" y="425374"/>
                    <a:pt x="1009096" y="389655"/>
                    <a:pt x="1053175" y="389655"/>
                  </a:cubicBezTo>
                  <a:lnTo>
                    <a:pt x="1053175" y="79418"/>
                  </a:lnTo>
                  <a:cubicBezTo>
                    <a:pt x="1009476" y="79418"/>
                    <a:pt x="973757" y="44079"/>
                    <a:pt x="973757" y="0"/>
                  </a:cubicBezTo>
                  <a:close/>
                </a:path>
              </a:pathLst>
            </a:custGeom>
            <a:solidFill>
              <a:srgbClr val="C8C8C8"/>
            </a:solidFill>
          </p:spPr>
          <p:txBody>
            <a:bodyPr/>
            <a:lstStyle/>
            <a:p>
              <a:endParaRPr lang="en-TH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8100" y="0"/>
              <a:ext cx="976975" cy="430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122227"/>
                  </a:solidFill>
                  <a:latin typeface="Montserrat Bold"/>
                </a:rPr>
                <a:t>Project Scope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23768" y="7031979"/>
            <a:ext cx="3833446" cy="1707377"/>
            <a:chOff x="0" y="0"/>
            <a:chExt cx="1053175" cy="4690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53175" cy="469073"/>
            </a:xfrm>
            <a:custGeom>
              <a:avLst/>
              <a:gdLst/>
              <a:ahLst/>
              <a:cxnLst/>
              <a:rect l="l" t="t" r="r" b="b"/>
              <a:pathLst>
                <a:path w="1053175" h="469073">
                  <a:moveTo>
                    <a:pt x="9737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389655"/>
                  </a:lnTo>
                  <a:cubicBezTo>
                    <a:pt x="43699" y="389655"/>
                    <a:pt x="79418" y="424994"/>
                    <a:pt x="79418" y="469073"/>
                  </a:cubicBezTo>
                  <a:lnTo>
                    <a:pt x="973757" y="469073"/>
                  </a:lnTo>
                  <a:cubicBezTo>
                    <a:pt x="973757" y="425374"/>
                    <a:pt x="1009096" y="389655"/>
                    <a:pt x="1053175" y="389655"/>
                  </a:cubicBezTo>
                  <a:lnTo>
                    <a:pt x="1053175" y="79418"/>
                  </a:lnTo>
                  <a:cubicBezTo>
                    <a:pt x="1009476" y="79418"/>
                    <a:pt x="973757" y="44079"/>
                    <a:pt x="973757" y="0"/>
                  </a:cubicBezTo>
                  <a:close/>
                </a:path>
              </a:pathLst>
            </a:custGeom>
            <a:solidFill>
              <a:srgbClr val="C8C8C8"/>
            </a:solidFill>
          </p:spPr>
          <p:txBody>
            <a:bodyPr/>
            <a:lstStyle/>
            <a:p>
              <a:endParaRPr lang="en-TH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8100" y="0"/>
              <a:ext cx="976975" cy="430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22227"/>
                  </a:solidFill>
                  <a:latin typeface="Montserrat Bold"/>
                </a:rPr>
                <a:t>Compensation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149</Words>
  <Application>Microsoft Macintosh PowerPoint</Application>
  <PresentationFormat>Custom</PresentationFormat>
  <Paragraphs>51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Noto Serif Display Bold</vt:lpstr>
      <vt:lpstr>Noto Serif Ethiopic</vt:lpstr>
      <vt:lpstr>Calibri</vt:lpstr>
      <vt:lpstr>Noto Serif Display</vt:lpstr>
      <vt:lpstr>Arial</vt:lpstr>
      <vt:lpstr>Canva Sans</vt:lpstr>
      <vt:lpstr>Noto Serif Ethiopic Bold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LVMH</dc:title>
  <cp:lastModifiedBy>NUSATI Jaturaporn</cp:lastModifiedBy>
  <cp:revision>5</cp:revision>
  <dcterms:created xsi:type="dcterms:W3CDTF">2006-08-16T00:00:00Z</dcterms:created>
  <dcterms:modified xsi:type="dcterms:W3CDTF">2024-03-05T13:32:14Z</dcterms:modified>
  <dc:identifier>DAF8BD-6SVs</dc:identifier>
</cp:coreProperties>
</file>